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PRE-SEED  ·  CONFIDENTIAL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Swolv.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3317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The operating system that runs and protects high-end homes.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3017520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One membership. Zero markup. Technical verification on every job.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29768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Sami Kefi  —  Founder &amp; CEO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48640" y="457200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Swolv.co  ·  founder@swolv.co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82803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SWOLV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498080" y="4828032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 / 17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4B1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188720" y="3200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THE PROBLEM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82296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Nobody independently checks</a:t>
            </a:r>
            <a:endParaRPr lang="en-US" sz="2800" dirty="0"/>
          </a:p>
          <a:p>
            <a:pPr indent="0" marL="0">
              <a:buNone/>
            </a:pPr>
            <a:r>
              <a:rPr lang="en-US" sz="28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if the vendor was right.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20116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High-end homeowners spend tens or hundreds of thousands of dollars every year on vendors. Almost no one verifies whether the work was necessary, correctly diagnosed, or properly completed.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2880360"/>
            <a:ext cx="2743200" cy="1600200"/>
          </a:xfrm>
          <a:prstGeom prst="rect">
            <a:avLst/>
          </a:prstGeom>
          <a:solidFill>
            <a:srgbClr val="161513"/>
          </a:solidFill>
          <a:ln/>
        </p:spPr>
      </p:sp>
      <p:sp>
        <p:nvSpPr>
          <p:cNvPr id="9" name="Shape 7"/>
          <p:cNvSpPr/>
          <p:nvPr/>
        </p:nvSpPr>
        <p:spPr>
          <a:xfrm>
            <a:off x="457200" y="2880360"/>
            <a:ext cx="54864" cy="1600200"/>
          </a:xfrm>
          <a:prstGeom prst="rect">
            <a:avLst/>
          </a:prstGeom>
          <a:solidFill>
            <a:srgbClr val="FF4B1F"/>
          </a:solidFill>
          <a:ln/>
        </p:spPr>
      </p:sp>
      <p:sp>
        <p:nvSpPr>
          <p:cNvPr id="10" name="Text 8"/>
          <p:cNvSpPr/>
          <p:nvPr/>
        </p:nvSpPr>
        <p:spPr>
          <a:xfrm>
            <a:off x="685800" y="306324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Wrong diagnosis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85800" y="347472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 rat trap set for the wrong species. An HVAC quote that no one questions.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337560" y="2880360"/>
            <a:ext cx="2743200" cy="1600200"/>
          </a:xfrm>
          <a:prstGeom prst="rect">
            <a:avLst/>
          </a:prstGeom>
          <a:solidFill>
            <a:srgbClr val="161513"/>
          </a:solidFill>
          <a:ln/>
        </p:spPr>
      </p:sp>
      <p:sp>
        <p:nvSpPr>
          <p:cNvPr id="13" name="Shape 11"/>
          <p:cNvSpPr/>
          <p:nvPr/>
        </p:nvSpPr>
        <p:spPr>
          <a:xfrm>
            <a:off x="3337560" y="2880360"/>
            <a:ext cx="54864" cy="1600200"/>
          </a:xfrm>
          <a:prstGeom prst="rect">
            <a:avLst/>
          </a:prstGeom>
          <a:solidFill>
            <a:srgbClr val="FF4B1F"/>
          </a:solidFill>
          <a:ln/>
        </p:spPr>
      </p:sp>
      <p:sp>
        <p:nvSpPr>
          <p:cNvPr id="14" name="Text 12"/>
          <p:cNvSpPr/>
          <p:nvPr/>
        </p:nvSpPr>
        <p:spPr>
          <a:xfrm>
            <a:off x="3566160" y="306324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Invoice gets paid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66160" y="347472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The work is marked complete. The problem returns. The owner never knows.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217920" y="2880360"/>
            <a:ext cx="2743200" cy="1600200"/>
          </a:xfrm>
          <a:prstGeom prst="rect">
            <a:avLst/>
          </a:prstGeom>
          <a:solidFill>
            <a:srgbClr val="161513"/>
          </a:solidFill>
          <a:ln/>
        </p:spPr>
      </p:sp>
      <p:sp>
        <p:nvSpPr>
          <p:cNvPr id="17" name="Shape 15"/>
          <p:cNvSpPr/>
          <p:nvPr/>
        </p:nvSpPr>
        <p:spPr>
          <a:xfrm>
            <a:off x="6217920" y="2880360"/>
            <a:ext cx="54864" cy="1600200"/>
          </a:xfrm>
          <a:prstGeom prst="rect">
            <a:avLst/>
          </a:prstGeom>
          <a:solidFill>
            <a:srgbClr val="FF4B1F"/>
          </a:solidFill>
          <a:ln/>
        </p:spPr>
      </p:sp>
      <p:sp>
        <p:nvSpPr>
          <p:cNvPr id="18" name="Text 16"/>
          <p:cNvSpPr/>
          <p:nvPr/>
        </p:nvSpPr>
        <p:spPr>
          <a:xfrm>
            <a:off x="6446520" y="306324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No accountability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446520" y="347472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Software logs the job. Concierge coordinates it. Nobody challenges it.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82803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SWOLV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498080" y="4828032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 / 17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4B1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18872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WHY EXISTING SOLUTIONS FALL SHORT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82296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Coordination is solved.</a:t>
            </a:r>
            <a:endParaRPr lang="en-US" sz="2600" dirty="0"/>
          </a:p>
          <a:p>
            <a:pPr indent="0" marL="0">
              <a:buNone/>
            </a:pPr>
            <a:r>
              <a:rPr lang="en-US" sz="26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Judgment is not.</a:t>
            </a:r>
            <a:endParaRPr lang="en-US" sz="2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011680"/>
          <a:ext cx="8229600" cy="2377440"/>
        </p:xfrm>
        <a:graphic>
          <a:graphicData uri="http://schemas.openxmlformats.org/drawingml/2006/table">
            <a:tbl>
              <a:tblPr/>
              <a:tblGrid>
                <a:gridCol w="2560320"/>
                <a:gridCol w="2834640"/>
                <a:gridCol w="2834640"/>
              </a:tblGrid>
              <a:tr h="5943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5F3EE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Type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5F3EE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What they do well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5F3EE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What they miss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5F3EE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Property / Estate Software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B8B3A6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Record-keeping, scheduling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B8B3A6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Technical judgment on the work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5F3EE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Traditional Concierge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B8B3A6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Coordination &amp; relationships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B8B3A6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Independent technical verification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5F3EE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Pure AI Tools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B8B3A6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Speed and automation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B8B3A6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Accountability and field truth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82803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SWOLV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498080" y="4828032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 / 17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4B1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188720" y="3200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THE INSIGHT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146304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Software automated the paperwork.</a:t>
            </a:r>
            <a:endParaRPr lang="en-US" sz="2800" dirty="0"/>
          </a:p>
          <a:p>
            <a:pPr indent="0" marL="0">
              <a:buNone/>
            </a:pPr>
            <a:r>
              <a:rPr lang="en-US" sz="28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Nobody automated the judgment.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30175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The real risk for owners of high-value homes is not that a vendor shows up late.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It is that the wrong work gets approved and paid for — year after year.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82803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SWOLV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498080" y="4828032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05 / 17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4B1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188720" y="3200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THE SOLUTION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7772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Swolv is the operating system that</a:t>
            </a:r>
            <a:endParaRPr lang="en-US" sz="2200" dirty="0"/>
          </a:p>
          <a:p>
            <a:pPr indent="0" marL="0">
              <a:buNone/>
            </a:pPr>
            <a:r>
              <a:rPr lang="en-US" sz="22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runs and protects high-end homes.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457200" y="182880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B1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280160" y="18288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Orchestrate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291840" y="1828800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AI + human coordination of every vendor, schedule, and task.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251460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B1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80160" y="25146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Verify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291840" y="2514600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AI reviews every service ticket. Annual state-certified inspection.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7200" y="320040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B1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280160" y="32004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Correct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291840" y="3200400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Issues flagged. Callbacks requested. Problems fixed before they compound.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7200" y="388620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B1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280160" y="38862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Score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3291840" y="3886200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Swolv House Health Score — a living record of condition and care.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82803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SWOLV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498080" y="4828032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06 / 17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4B1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05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188720" y="3200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THE PRODUCT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Full system. Not just software.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457200" y="1280160"/>
            <a:ext cx="2743200" cy="1371600"/>
          </a:xfrm>
          <a:prstGeom prst="rect">
            <a:avLst/>
          </a:prstGeom>
          <a:solidFill>
            <a:srgbClr val="161513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46304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AI Ticket Review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187452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Every service ticket is reviewed and validated by our AI home inspector.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337560" y="1280160"/>
            <a:ext cx="2743200" cy="1371600"/>
          </a:xfrm>
          <a:prstGeom prst="rect">
            <a:avLst/>
          </a:prstGeom>
          <a:solidFill>
            <a:srgbClr val="161513"/>
          </a:solidFill>
          <a:ln/>
        </p:spPr>
      </p:sp>
      <p:sp>
        <p:nvSpPr>
          <p:cNvPr id="11" name="Text 9"/>
          <p:cNvSpPr/>
          <p:nvPr/>
        </p:nvSpPr>
        <p:spPr>
          <a:xfrm>
            <a:off x="3520440" y="146304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Certified Inspection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520440" y="187452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Once a year, a state-certified home inspector performs a full technical review.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217920" y="1280160"/>
            <a:ext cx="2743200" cy="1371600"/>
          </a:xfrm>
          <a:prstGeom prst="rect">
            <a:avLst/>
          </a:prstGeom>
          <a:solidFill>
            <a:srgbClr val="161513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0" y="146304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Vendor Orchestration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00800" y="187452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Scheduling, coordination, payments — zero markup, full transparency.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834640"/>
            <a:ext cx="2743200" cy="1371600"/>
          </a:xfrm>
          <a:prstGeom prst="rect">
            <a:avLst/>
          </a:prstGeom>
          <a:solidFill>
            <a:srgbClr val="161513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0175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Household Requests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0080" y="342900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Up to 5 users can request services. Owner approves. We execute at true cost.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3337560" y="2834640"/>
            <a:ext cx="2743200" cy="1371600"/>
          </a:xfrm>
          <a:prstGeom prst="rect">
            <a:avLst/>
          </a:prstGeom>
          <a:solidFill>
            <a:srgbClr val="161513"/>
          </a:solidFill>
          <a:ln/>
        </p:spPr>
      </p:sp>
      <p:sp>
        <p:nvSpPr>
          <p:cNvPr id="20" name="Text 18"/>
          <p:cNvSpPr/>
          <p:nvPr/>
        </p:nvSpPr>
        <p:spPr>
          <a:xfrm>
            <a:off x="3520440" y="30175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Zero Markup Execution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520440" y="342900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Flowers, food, car service, private jet — billed exactly as charged. No margin.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217920" y="2834640"/>
            <a:ext cx="2743200" cy="1371600"/>
          </a:xfrm>
          <a:prstGeom prst="rect">
            <a:avLst/>
          </a:prstGeom>
          <a:solidFill>
            <a:srgbClr val="161513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0" y="30175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Swolv House Health Score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400800" y="342900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 living score of the property’s condition — built to become a trust signal.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82803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SWOLV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498080" y="4828032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07 / 17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4B1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06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188720" y="3200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MEMBERSHIP PLANS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Primary and vacation homes only. Up to 5 users included.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57200" y="1280160"/>
            <a:ext cx="2743200" cy="2651760"/>
          </a:xfrm>
          <a:prstGeom prst="rect">
            <a:avLst/>
          </a:prstGeom>
          <a:solidFill>
            <a:srgbClr val="161513"/>
          </a:solidFill>
          <a:ln/>
        </p:spPr>
      </p:sp>
      <p:sp>
        <p:nvSpPr>
          <p:cNvPr id="8" name="Text 6"/>
          <p:cNvSpPr/>
          <p:nvPr/>
        </p:nvSpPr>
        <p:spPr>
          <a:xfrm>
            <a:off x="658368" y="146304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Essential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58368" y="187452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$1,800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658368" y="2423160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per month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58368" y="288036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 home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58368" y="320040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Up to 5 users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337560" y="1280160"/>
            <a:ext cx="2743200" cy="2651760"/>
          </a:xfrm>
          <a:prstGeom prst="rect">
            <a:avLst/>
          </a:prstGeom>
          <a:solidFill>
            <a:srgbClr val="FF4B1F"/>
          </a:solidFill>
          <a:ln/>
        </p:spPr>
      </p:sp>
      <p:sp>
        <p:nvSpPr>
          <p:cNvPr id="14" name="Text 12"/>
          <p:cNvSpPr/>
          <p:nvPr/>
        </p:nvSpPr>
        <p:spPr>
          <a:xfrm>
            <a:off x="3538728" y="146304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Dual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38728" y="187452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$3,200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3538728" y="2423160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D0C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per month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3538728" y="288036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 homes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3538728" y="320040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D0C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Up to 5 users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217920" y="1280160"/>
            <a:ext cx="2743200" cy="2651760"/>
          </a:xfrm>
          <a:prstGeom prst="rect">
            <a:avLst/>
          </a:prstGeom>
          <a:solidFill>
            <a:srgbClr val="161513"/>
          </a:solidFill>
          <a:ln/>
        </p:spPr>
      </p:sp>
      <p:sp>
        <p:nvSpPr>
          <p:cNvPr id="20" name="Text 18"/>
          <p:cNvSpPr/>
          <p:nvPr/>
        </p:nvSpPr>
        <p:spPr>
          <a:xfrm>
            <a:off x="6419088" y="146304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Estate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419088" y="187452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$4,600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6419088" y="2423160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per month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419088" y="288036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3–4 homes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6419088" y="320040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Up to 5 users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57200" y="41148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Any approved user can request services. Owner approves. Executed at true cost — zero markup. Full proof in the portal.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82803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SWOLV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498080" y="4828032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08 / 17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4B1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07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188720" y="3200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WHY NOW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777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The perfect moment.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57200" y="1325880"/>
            <a:ext cx="3977640" cy="1554480"/>
          </a:xfrm>
          <a:prstGeom prst="rect">
            <a:avLst/>
          </a:prstGeom>
          <a:solidFill>
            <a:srgbClr val="161513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46304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4B1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8.7M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640080" y="219456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US high-net-worth individuals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(Capgemini, year-end 2025)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709160" y="1325880"/>
            <a:ext cx="3977640" cy="1554480"/>
          </a:xfrm>
          <a:prstGeom prst="rect">
            <a:avLst/>
          </a:prstGeom>
          <a:solidFill>
            <a:srgbClr val="161513"/>
          </a:solidFill>
          <a:ln/>
        </p:spPr>
      </p:sp>
      <p:sp>
        <p:nvSpPr>
          <p:cNvPr id="11" name="Text 9"/>
          <p:cNvSpPr/>
          <p:nvPr/>
        </p:nvSpPr>
        <p:spPr>
          <a:xfrm>
            <a:off x="4892040" y="146304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4B1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736,000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4892040" y="219456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New US millionaires added in 2025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— more than any other country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1089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Most of these households still rely on an assistant or house manager to make the calls, chase vendors, collect invoices, and hope the work was done correctly.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7200" y="37947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We don’t ask you to fire your assistant.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We give her a system that makes her a superhero.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20040"/>
            <a:ext cx="914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FF4B1F"/>
                </a:solidFill>
                <a:latin typeface="Helvetica Neue"/>
              </a:defRPr>
            </a:pPr>
            <a:r>
              <a:t>08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8720" y="32004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7A756A"/>
                </a:solidFill>
                <a:latin typeface="Helvetica Neue"/>
              </a:defRPr>
            </a:pPr>
            <a:r>
              <a:t>MARKET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F5F3EE"/>
                </a:solidFill>
                <a:latin typeface="Helvetica Neue"/>
              </a:defRPr>
            </a:pPr>
            <a:r>
              <a:t>Real numbers. Verifiable sources.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280160"/>
            <a:ext cx="8229600" cy="960120"/>
          </a:xfrm>
          <a:prstGeom prst="rect">
            <a:avLst/>
          </a:prstGeom>
          <a:solidFill>
            <a:srgbClr val="1615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37160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FF4B1F"/>
                </a:solidFill>
                <a:latin typeface="Helvetica Neue"/>
              </a:defRPr>
            </a:pPr>
            <a:r>
              <a:t>TAM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1353312"/>
            <a:ext cx="6583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F5F3EE"/>
                </a:solidFill>
                <a:latin typeface="Helvetica Neue"/>
              </a:defRPr>
            </a:pPr>
            <a:r>
              <a:t>8.7 million US HNWIs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1691640"/>
            <a:ext cx="6583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8B3A6"/>
                </a:solidFill>
                <a:latin typeface="Helvetica Neue"/>
              </a:defRPr>
            </a:pPr>
            <a:r>
              <a:t>High-net-worth individuals with investable assets ≥ $1M (Capgemini World Wealth Report 2026).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377440"/>
            <a:ext cx="8229600" cy="960120"/>
          </a:xfrm>
          <a:prstGeom prst="rect">
            <a:avLst/>
          </a:prstGeom>
          <a:solidFill>
            <a:srgbClr val="1615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24688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FF4B1F"/>
                </a:solidFill>
                <a:latin typeface="Helvetica Neue"/>
              </a:defRPr>
            </a:pPr>
            <a:r>
              <a:t>SAM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800" y="2450592"/>
            <a:ext cx="6583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F5F3EE"/>
                </a:solidFill>
                <a:latin typeface="Helvetica Neue"/>
              </a:defRPr>
            </a:pPr>
            <a:r>
              <a:t>~1.8 – 2.2 million HNWIs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28800" y="2788920"/>
            <a:ext cx="6583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8B3A6"/>
                </a:solidFill>
                <a:latin typeface="Helvetica Neue"/>
              </a:defRPr>
            </a:pPr>
            <a:r>
              <a:t>California + major high-wealth metros (LA, OC, SF Bay, NYC, Miami, etc.). Initial go-to-market focus.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3474720"/>
            <a:ext cx="8229600" cy="1005840"/>
          </a:xfrm>
          <a:prstGeom prst="rect">
            <a:avLst/>
          </a:prstGeom>
          <a:solidFill>
            <a:srgbClr val="1F1E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36118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FF4B1F"/>
                </a:solidFill>
                <a:latin typeface="Helvetica Neue"/>
              </a:defRPr>
            </a:pPr>
            <a:r>
              <a:t>SOM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28800" y="3566160"/>
            <a:ext cx="6583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F5F3EE"/>
                </a:solidFill>
                <a:latin typeface="Helvetica Neue"/>
              </a:defRPr>
            </a:pPr>
            <a:r>
              <a:t>150 – 500 homes in Years 1–3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28800" y="3931920"/>
            <a:ext cx="65836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8B3A6"/>
                </a:solidFill>
                <a:latin typeface="Helvetica Neue"/>
              </a:defRPr>
            </a:pPr>
            <a:r>
              <a:t>Aligned with acquisition scenarios. ~$3.2M – $11M ARR potential at current pricing.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4828032"/>
            <a:ext cx="2743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A756A"/>
                </a:solidFill>
                <a:latin typeface="Helvetica Neue"/>
              </a:defRPr>
            </a:pPr>
            <a:r>
              <a:t>SWOLV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98079" y="48280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A756A"/>
                </a:solidFill>
                <a:latin typeface="Helvetica Neue"/>
              </a:defRPr>
            </a:pPr>
            <a:r>
              <a:t>09 / 17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82803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SWOLV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498080" y="4828032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10 / 17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4B1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09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18872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UNIT ECONOMICS — SCENARIOS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New customer acquisition rate (Year 1).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1280160"/>
            <a:ext cx="2743200" cy="2743200"/>
          </a:xfrm>
          <a:prstGeom prst="rect">
            <a:avLst/>
          </a:prstGeom>
          <a:solidFill>
            <a:srgbClr val="161513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4173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4B1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Worst Case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182880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 new customer / week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40080" y="22402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~50 customers / year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40080" y="26974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~$1.1M ARR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0080" y="32004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Conservative start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337560" y="1280160"/>
            <a:ext cx="2743200" cy="2743200"/>
          </a:xfrm>
          <a:prstGeom prst="rect">
            <a:avLst/>
          </a:prstGeom>
          <a:solidFill>
            <a:srgbClr val="1F1E1B"/>
          </a:solidFill>
          <a:ln/>
        </p:spPr>
      </p:sp>
      <p:sp>
        <p:nvSpPr>
          <p:cNvPr id="14" name="Text 12"/>
          <p:cNvSpPr/>
          <p:nvPr/>
        </p:nvSpPr>
        <p:spPr>
          <a:xfrm>
            <a:off x="3520440" y="14173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4B1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Base Case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20440" y="182880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 new customers / week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20440" y="22402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~144 customers / year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3520440" y="26974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~$3.1M ARR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520440" y="32004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Steady founder-led growth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217920" y="1280160"/>
            <a:ext cx="2743200" cy="2743200"/>
          </a:xfrm>
          <a:prstGeom prst="rect">
            <a:avLst/>
          </a:prstGeom>
          <a:solidFill>
            <a:srgbClr val="2A1F18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0" y="14173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4B1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Best Case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400800" y="182880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4 new customers / week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400800" y="22402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~192 customers / year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400800" y="26974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~$4.1M ARR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400800" y="32004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Very ambitious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57200" y="4206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ARR assumes blended ~$1,800–$1,850 per customer/month (mix of Essential, Dual, Estate). High retention expected once embedded.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82803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SWOLV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498080" y="4828032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11 / 17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4B1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188720" y="3200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BUSINESS MODEL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777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One membership. Zero markup.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64008" cy="594360"/>
          </a:xfrm>
          <a:prstGeom prst="rect">
            <a:avLst/>
          </a:prstGeom>
          <a:solidFill>
            <a:srgbClr val="FF4B1F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137160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Flat monthly fee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77240" y="1664208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Billed per property or bundled for multi-home owners. Simple and predictable.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2148840"/>
            <a:ext cx="64008" cy="594360"/>
          </a:xfrm>
          <a:prstGeom prst="rect">
            <a:avLst/>
          </a:prstGeom>
          <a:solidFill>
            <a:srgbClr val="FF4B1F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21488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Zero vendor markup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777240" y="2441448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We never take a cut of vendor invoices or lifestyle requests. Pure representation of the owner.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926080"/>
            <a:ext cx="64008" cy="594360"/>
          </a:xfrm>
          <a:prstGeom prst="rect">
            <a:avLst/>
          </a:prstGeom>
          <a:solidFill>
            <a:srgbClr val="FF4B1F"/>
          </a:solidFill>
          <a:ln/>
        </p:spPr>
      </p:sp>
      <p:sp>
        <p:nvSpPr>
          <p:cNvPr id="14" name="Text 12"/>
          <p:cNvSpPr/>
          <p:nvPr/>
        </p:nvSpPr>
        <p:spPr>
          <a:xfrm>
            <a:off x="777240" y="292608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High retention design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77240" y="3218688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Once the system is embedded in the home’s operations, switching cost is high.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57200" y="3703320"/>
            <a:ext cx="64008" cy="594360"/>
          </a:xfrm>
          <a:prstGeom prst="rect">
            <a:avLst/>
          </a:prstGeom>
          <a:solidFill>
            <a:srgbClr val="FF4B1F"/>
          </a:solidFill>
          <a:ln/>
        </p:spPr>
      </p:sp>
      <p:sp>
        <p:nvSpPr>
          <p:cNvPr id="17" name="Text 15"/>
          <p:cNvSpPr/>
          <p:nvPr/>
        </p:nvSpPr>
        <p:spPr>
          <a:xfrm>
            <a:off x="777240" y="37033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Swolv Score as asset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777240" y="3995928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Over time the condition data becomes a trust signal that supports higher resale value.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82803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SWOLV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498080" y="4828032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12 / 17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4B1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188720" y="320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TRACTION &amp; VALIDATION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777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Pre-seed. Honest about stage.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8229600" cy="2743200"/>
          </a:xfrm>
          <a:prstGeom prst="rect">
            <a:avLst/>
          </a:prstGeom>
          <a:solidFill>
            <a:srgbClr val="161513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73736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4B1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12</a:t>
            </a:r>
            <a:endParaRPr lang="en-US" sz="5600" dirty="0"/>
          </a:p>
        </p:txBody>
      </p:sp>
      <p:sp>
        <p:nvSpPr>
          <p:cNvPr id="9" name="Text 7"/>
          <p:cNvSpPr/>
          <p:nvPr/>
        </p:nvSpPr>
        <p:spPr>
          <a:xfrm>
            <a:off x="822960" y="274320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potential customers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spoken with via survey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840480" y="1920240"/>
            <a:ext cx="4572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All 12 expressed interest in joining once the product launches.</a:t>
            </a:r>
            <a:endParaRPr lang="en-US" sz="1400" dirty="0"/>
          </a:p>
          <a:p>
            <a:pPr indent="0" marL="0">
              <a:buNone/>
            </a:pP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Clear signal that the pain — lack of technical verification + full orchestration — is real.</a:t>
            </a:r>
            <a:endParaRPr lang="en-US" sz="1400" dirty="0"/>
          </a:p>
          <a:p>
            <a:pPr indent="0" marL="0">
              <a:buNone/>
            </a:pP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No live paid customers yet. We are not inflating traction.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82803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SWOLV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498080" y="4828032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13 / 17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4B1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188720" y="3200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GO-TO-MARKET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777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Relationship-driven. Geography by geography.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57200" y="14173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4B1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Phase 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011680" y="14173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Founder-led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297680" y="1417320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Orange County, Los Angeles, Beverly Hills. Direct outreach and warm introductions.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237744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4B1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Phase 2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2011680" y="237744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Expand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297680" y="2377440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San Diego and San Francisco Bay Area using the same motion + early member referrals.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7200" y="333756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4B1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Phase 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2011680" y="33375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National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297680" y="3337560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8B3A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Once the verification engine and playbook are proven, expand to other high-density markets.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82803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SWOLV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498080" y="4828032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14 / 17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4B1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18872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7A756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COMPETITION &amp; POSITIONING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777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F3E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We are the accountability layer.</a:t>
            </a:r>
            <a:endParaRPr lang="en-US" sz="20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5760" y="1371600"/>
          <a:ext cx="8412480" cy="3017520"/>
        </p:xfrm>
        <a:graphic>
          <a:graphicData uri="http://schemas.openxmlformats.org/drawingml/2006/table">
            <a:tbl>
              <a:tblPr/>
              <a:tblGrid>
                <a:gridCol w="2560320"/>
                <a:gridCol w="1920240"/>
                <a:gridCol w="2011680"/>
                <a:gridCol w="1920240"/>
              </a:tblGrid>
              <a:tr h="43107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5F3EE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Capability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E1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5F3EE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Software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E1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5F3EE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Concierge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E1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5F3EE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Swolv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E1B"/>
                    </a:solidFill>
                  </a:tcPr>
                </a:tc>
              </a:tr>
              <a:tr h="43107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5F3EE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Scheduling &amp; Coordination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B8B3A6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Strong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B8B3A6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Strong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4B1F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Strong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</a:tr>
              <a:tr h="43107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5F3EE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Record-keeping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B8B3A6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Strong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B8B3A6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Limited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4B1F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Strong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</a:tr>
              <a:tr h="43107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5F3EE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Technical verification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B8B3A6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Weak / None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B8B3A6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Person-dependent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4B1F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Core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</a:tr>
              <a:tr h="43107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5F3EE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AI review of every ticket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B8B3A6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Limited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B8B3A6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None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4B1F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Core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</a:tr>
              <a:tr h="43107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5F3EE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Independent annual inspection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B8B3A6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None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B8B3A6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Rare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4B1F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Included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</a:tr>
              <a:tr h="43107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5F3EE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House Health Score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B8B3A6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None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B8B3A6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None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4B1F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Proprietary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2A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51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FF4B1F"/>
                </a:solidFill>
                <a:latin typeface="Helvetica Neue"/>
              </a:defRPr>
            </a:pPr>
            <a:r>
              <a:t>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8720" y="274320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7A756A"/>
                </a:solidFill>
                <a:latin typeface="Helvetica Neue"/>
              </a:defRPr>
            </a:pPr>
            <a:r>
              <a:t>TEAM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9436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F5F3EE"/>
                </a:solidFill>
                <a:latin typeface="Helvetica Neue"/>
              </a:defRPr>
            </a:pPr>
            <a:r>
              <a:t>The team is ready to start.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" y="1005840"/>
            <a:ext cx="4114800" cy="1691640"/>
          </a:xfrm>
          <a:prstGeom prst="rect">
            <a:avLst/>
          </a:prstGeom>
          <a:solidFill>
            <a:srgbClr val="1615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097280"/>
            <a:ext cx="3840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4B1F"/>
                </a:solidFill>
                <a:latin typeface="Helvetica Neue"/>
              </a:defRPr>
            </a:pPr>
            <a:r>
              <a:t>Sami Kefi — Founder &amp; CEO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371600"/>
            <a:ext cx="38404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8B3A6"/>
                </a:solidFill>
                <a:latin typeface="Helvetica Neue"/>
              </a:defRPr>
            </a:pPr>
            <a:r>
              <a:t>MBA in Business Administration, Missouri State University.</a:t>
            </a:r>
            <a:br/>
            <a:r>
              <a:t>20 years in business development across Europe, North Africa, US &amp; Canada.</a:t>
            </a:r>
            <a:br/>
            <a:r>
              <a:t>Background in luxury (private jets, exotic cars) and hands-on US operator in home services (pest, HVAC, janitorial).</a:t>
            </a:r>
          </a:p>
        </p:txBody>
      </p:sp>
      <p:sp>
        <p:nvSpPr>
          <p:cNvPr id="8" name="Rectangle 7"/>
          <p:cNvSpPr/>
          <p:nvPr/>
        </p:nvSpPr>
        <p:spPr>
          <a:xfrm>
            <a:off x="4663440" y="1005840"/>
            <a:ext cx="4114800" cy="1691640"/>
          </a:xfrm>
          <a:prstGeom prst="rect">
            <a:avLst/>
          </a:prstGeom>
          <a:solidFill>
            <a:srgbClr val="1615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00600" y="1097280"/>
            <a:ext cx="3840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4B1F"/>
                </a:solidFill>
                <a:latin typeface="Helvetica Neue"/>
              </a:defRPr>
            </a:pPr>
            <a:r>
              <a:t>Marry Kay — CFO / COO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00600" y="1371600"/>
            <a:ext cx="38404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8B3A6"/>
                </a:solidFill>
                <a:latin typeface="Helvetica Neue"/>
              </a:defRPr>
            </a:pPr>
            <a:r>
              <a:t>Master’s in Finance, ISG Paris.</a:t>
            </a:r>
            <a:br/>
            <a:r>
              <a:t>15 years in commercial banking in the Middle East, managing Credit &amp; Risk departments.</a:t>
            </a:r>
            <a:br/>
            <a:r>
              <a:t>Brings strong financial discipline and risk oversight.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5760" y="2880360"/>
            <a:ext cx="4114800" cy="1417320"/>
          </a:xfrm>
          <a:prstGeom prst="rect">
            <a:avLst/>
          </a:prstGeom>
          <a:solidFill>
            <a:srgbClr val="1615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" y="2971800"/>
            <a:ext cx="3840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4B1F"/>
                </a:solidFill>
                <a:latin typeface="Helvetica Neue"/>
              </a:defRPr>
            </a:pPr>
            <a:r>
              <a:t>Dhouha BenAchour — HR Director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3246120"/>
            <a:ext cx="3840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8B3A6"/>
                </a:solidFill>
                <a:latin typeface="Helvetica Neue"/>
              </a:defRPr>
            </a:pPr>
            <a:r>
              <a:t>20 years of experience in the HR industry.</a:t>
            </a:r>
            <a:br/>
            <a:r>
              <a:t>Non-salaried · Close family · 100% committed.</a:t>
            </a:r>
            <a:br/>
            <a:r>
              <a:t>Ready to start when the company launches.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663440" y="2880360"/>
            <a:ext cx="4114800" cy="1417320"/>
          </a:xfrm>
          <a:prstGeom prst="rect">
            <a:avLst/>
          </a:prstGeom>
          <a:solidFill>
            <a:srgbClr val="1615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800600" y="2971800"/>
            <a:ext cx="3840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4B1F"/>
                </a:solidFill>
                <a:latin typeface="Helvetica Neue"/>
              </a:defRPr>
            </a:pPr>
            <a:r>
              <a:t>Lotfi Kefi — Senior Consultant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00600" y="3246120"/>
            <a:ext cx="3840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8B3A6"/>
                </a:solidFill>
                <a:latin typeface="Helvetica Neue"/>
              </a:defRPr>
            </a:pPr>
            <a:r>
              <a:t>33 years in private aviation across the Mediterranean.</a:t>
            </a:r>
            <a:br/>
            <a:r>
              <a:t>Non-salaried · Close family · 100% committed.</a:t>
            </a:r>
            <a:br/>
            <a:r>
              <a:t>Ready to start when the company launches.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4828032"/>
            <a:ext cx="2743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A756A"/>
                </a:solidFill>
                <a:latin typeface="Helvetica Neue"/>
              </a:defRPr>
            </a:pPr>
            <a:r>
              <a:t>SWOLV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98079" y="48280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A756A"/>
                </a:solidFill>
                <a:latin typeface="Helvetica Neue"/>
              </a:defRPr>
            </a:pPr>
            <a:r>
              <a:t>15 / 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56032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FF4B1F"/>
                </a:solidFill>
                <a:latin typeface="Helvetica Neue"/>
              </a:defRPr>
            </a:pPr>
            <a:r>
              <a:t>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8720" y="256032"/>
            <a:ext cx="5486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7A756A"/>
                </a:solidFill>
                <a:latin typeface="Helvetica Neue"/>
              </a:defRPr>
            </a:pPr>
            <a:r>
              <a:t>THE ASK  ·  $550,000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9436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5F3EE"/>
                </a:solidFill>
                <a:latin typeface="Helvetica Neue"/>
              </a:defRPr>
            </a:pPr>
            <a:r>
              <a:t>12–15 month runway. Lean until revenue.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51560"/>
            <a:ext cx="8229600" cy="384048"/>
          </a:xfrm>
          <a:prstGeom prst="rect">
            <a:avLst/>
          </a:prstGeom>
          <a:solidFill>
            <a:srgbClr val="1615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112471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B8B3A6"/>
                </a:solidFill>
                <a:latin typeface="Helvetica Neue"/>
              </a:defRPr>
            </a:pPr>
            <a:r>
              <a:t>Product Development (App + Web + Tunisia team)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60720" y="1124712"/>
            <a:ext cx="1463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4B1F"/>
                </a:solidFill>
                <a:latin typeface="Helvetica Neue"/>
              </a:defRPr>
            </a:pPr>
            <a:r>
              <a:t>$220,000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1124712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7A756A"/>
                </a:solidFill>
                <a:latin typeface="Helvetica Neue"/>
              </a:defRPr>
            </a:pPr>
            <a:r>
              <a:t>40%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35607"/>
            <a:ext cx="8229600" cy="384048"/>
          </a:xfrm>
          <a:prstGeom prst="rect">
            <a:avLst/>
          </a:prstGeom>
          <a:solidFill>
            <a:srgbClr val="1F1E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150876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B8B3A6"/>
                </a:solidFill>
                <a:latin typeface="Helvetica Neue"/>
              </a:defRPr>
            </a:pPr>
            <a:r>
              <a:t>Marketing &amp; Events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60720" y="1508760"/>
            <a:ext cx="1463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4B1F"/>
                </a:solidFill>
                <a:latin typeface="Helvetica Neue"/>
              </a:defRPr>
            </a:pPr>
            <a:r>
              <a:t>$120,000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06640" y="150876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7A756A"/>
                </a:solidFill>
                <a:latin typeface="Helvetica Neue"/>
              </a:defRPr>
            </a:pPr>
            <a:r>
              <a:t>22%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819655"/>
            <a:ext cx="8229600" cy="384048"/>
          </a:xfrm>
          <a:prstGeom prst="rect">
            <a:avLst/>
          </a:prstGeom>
          <a:solidFill>
            <a:srgbClr val="1615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94360" y="1892807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B8B3A6"/>
                </a:solidFill>
                <a:latin typeface="Helvetica Neue"/>
              </a:defRPr>
            </a:pPr>
            <a:r>
              <a:t>Sales Team (2 × $50k base)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60720" y="1892807"/>
            <a:ext cx="1463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4B1F"/>
                </a:solidFill>
                <a:latin typeface="Helvetica Neue"/>
              </a:defRPr>
            </a:pPr>
            <a:r>
              <a:t>$100,000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06640" y="1892807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7A756A"/>
                </a:solidFill>
                <a:latin typeface="Helvetica Neue"/>
              </a:defRPr>
            </a:pPr>
            <a:r>
              <a:t>18%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203703"/>
            <a:ext cx="8229600" cy="384048"/>
          </a:xfrm>
          <a:prstGeom prst="rect">
            <a:avLst/>
          </a:prstGeom>
          <a:solidFill>
            <a:srgbClr val="1F1E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94360" y="2276856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B8B3A6"/>
                </a:solidFill>
                <a:latin typeface="Helvetica Neue"/>
              </a:defRPr>
            </a:pPr>
            <a:r>
              <a:t>Virtual Assistants (2 × $800/mo)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60720" y="2276856"/>
            <a:ext cx="1463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4B1F"/>
                </a:solidFill>
                <a:latin typeface="Helvetica Neue"/>
              </a:defRPr>
            </a:pPr>
            <a:r>
              <a:t>$24,000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06640" y="2276856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7A756A"/>
                </a:solidFill>
                <a:latin typeface="Helvetica Neue"/>
              </a:defRPr>
            </a:pPr>
            <a:r>
              <a:t>4%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587751"/>
            <a:ext cx="8229600" cy="384048"/>
          </a:xfrm>
          <a:prstGeom prst="rect">
            <a:avLst/>
          </a:prstGeom>
          <a:solidFill>
            <a:srgbClr val="1615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360" y="2660903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B8B3A6"/>
                </a:solidFill>
                <a:latin typeface="Helvetica Neue"/>
              </a:defRPr>
            </a:pPr>
            <a:r>
              <a:t>Founders Compensation (CEO + CFO/COO)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60720" y="2660903"/>
            <a:ext cx="1463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4B1F"/>
                </a:solidFill>
                <a:latin typeface="Helvetica Neue"/>
              </a:defRPr>
            </a:pPr>
            <a:r>
              <a:t>$50,000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06640" y="2660903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7A756A"/>
                </a:solidFill>
                <a:latin typeface="Helvetica Neue"/>
              </a:defRPr>
            </a:pPr>
            <a:r>
              <a:t>9%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2971799"/>
            <a:ext cx="8229600" cy="384048"/>
          </a:xfrm>
          <a:prstGeom prst="rect">
            <a:avLst/>
          </a:prstGeom>
          <a:solidFill>
            <a:srgbClr val="1F1E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044951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B8B3A6"/>
                </a:solidFill>
                <a:latin typeface="Helvetica Neue"/>
              </a:defRPr>
            </a:pPr>
            <a:r>
              <a:t>Operations &amp; Buffer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760720" y="3044951"/>
            <a:ext cx="1463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4B1F"/>
                </a:solidFill>
                <a:latin typeface="Helvetica Neue"/>
              </a:defRPr>
            </a:pPr>
            <a:r>
              <a:t>$36,000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06640" y="3044951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7A756A"/>
                </a:solidFill>
                <a:latin typeface="Helvetica Neue"/>
              </a:defRPr>
            </a:pPr>
            <a:r>
              <a:t>7%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" y="3520440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B8B3A6"/>
                </a:solidFill>
                <a:latin typeface="Helvetica Neue"/>
              </a:defRPr>
            </a:pPr>
            <a:r>
              <a:t>This capital gets us to a live product, first paying members, and validated technical accuracy.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" y="4023360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F5F3EE"/>
                </a:solidFill>
                <a:latin typeface="Helvetica Neue"/>
              </a:defRPr>
            </a:pPr>
            <a:r>
              <a:t>We are building the system high-end homeowners will eventually expect as the standard of care.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7200" y="4828032"/>
            <a:ext cx="2743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A756A"/>
                </a:solidFill>
                <a:latin typeface="Helvetica Neue"/>
              </a:defRPr>
            </a:pPr>
            <a:r>
              <a:t>SWOLV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98079" y="48280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A756A"/>
                </a:solidFill>
                <a:latin typeface="Helvetica Neue"/>
              </a:defRPr>
            </a:pPr>
            <a:r>
              <a:t>16 / 17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146304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000" b="1">
                <a:solidFill>
                  <a:srgbClr val="F5F3EE"/>
                </a:solidFill>
                <a:latin typeface="Helvetica Neue"/>
              </a:defRPr>
            </a:pPr>
            <a:r>
              <a:t>Thank you.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19456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B8B3A6"/>
                </a:solidFill>
                <a:latin typeface="Helvetica Neue"/>
              </a:defRPr>
            </a:pPr>
            <a:r>
              <a:t>Let’s build the standard of care for high-end homes.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017520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5F3EE"/>
                </a:solidFill>
                <a:latin typeface="Helvetica Neue"/>
              </a:defRPr>
            </a:pPr>
            <a:r>
              <a:t>Sami Kefi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38328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B8B3A6"/>
                </a:solidFill>
                <a:latin typeface="Helvetica Neue"/>
              </a:defRPr>
            </a:pPr>
            <a:r>
              <a:t>Founder &amp; CEO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79476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7A756A"/>
                </a:solidFill>
                <a:latin typeface="Helvetica Neue"/>
              </a:defRPr>
            </a:pPr>
            <a:r>
              <a:t>founder@swolv.co  ·  Swolv.co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834640"/>
            <a:ext cx="1371600" cy="36576"/>
          </a:xfrm>
          <a:prstGeom prst="rect">
            <a:avLst/>
          </a:prstGeom>
          <a:solidFill>
            <a:srgbClr val="FF4B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Swolv — Pre-Seed Pitch Deck</dc:title>
  <dc:subject>Swolv Pre-Seed</dc:subject>
  <dc:creator>Sami Kefi</dc:creator>
  <cp:lastModifiedBy>Sami Kefi</cp:lastModifiedBy>
  <cp:revision>1</cp:revision>
  <dcterms:created xsi:type="dcterms:W3CDTF">2026-09-20T05:10:32Z</dcterms:created>
  <dcterms:modified xsi:type="dcterms:W3CDTF">2026-09-20T05:10:32Z</dcterms:modified>
</cp:coreProperties>
</file>